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2" r:id="rId2"/>
    <p:sldId id="277" r:id="rId3"/>
    <p:sldId id="281" r:id="rId4"/>
    <p:sldId id="284" r:id="rId5"/>
    <p:sldId id="28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21" autoAdjust="0"/>
    <p:restoredTop sz="94660"/>
  </p:normalViewPr>
  <p:slideViewPr>
    <p:cSldViewPr>
      <p:cViewPr varScale="1">
        <p:scale>
          <a:sx n="110" d="100"/>
          <a:sy n="110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rimepc\&#1101;&#1083;&#1077;&#1082;&#1090;&#1088;&#1086;&#1085;&#1085;&#1072;&#1103;%20&#1087;&#1086;&#1095;&#1090;&#1072;\&#1056;&#1030;&#1063;&#1053;&#1048;&#1049;%20&#1047;&#1042;&#1030;&#1058;%202023%20&#1085;&#1072;%20&#1044;&#1060;\&#1057;&#1083;&#1072;&#1081;&#1076;&#1080;\&#1050;&#1085;&#1080;&#1075;&#1072;-202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10"/>
      <c:rotY val="220"/>
      <c:perspective val="0"/>
    </c:view3D>
    <c:plotArea>
      <c:layout>
        <c:manualLayout>
          <c:layoutTarget val="inner"/>
          <c:xMode val="edge"/>
          <c:yMode val="edge"/>
          <c:x val="0.13357745212404004"/>
          <c:y val="0.1354156010555102"/>
          <c:w val="0.83548766157461807"/>
          <c:h val="0.5289724453968726"/>
        </c:manualLayout>
      </c:layout>
      <c:pie3D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explosion val="21"/>
          <c:dP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29920627977058517"/>
                  <c:y val="-4.1307894032717514E-2"/>
                </c:manualLayout>
              </c:layout>
              <c:tx>
                <c:rich>
                  <a:bodyPr/>
                  <a:lstStyle/>
                  <a:p>
                    <a:r>
                      <a:rPr lang="uk-UA" dirty="0" smtClean="0"/>
                      <a:t>Податок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на доходи фізичних осіб; </a:t>
                    </a:r>
                    <a:r>
                      <a:rPr lang="ru-RU" dirty="0" smtClean="0"/>
                      <a:t>72,5%</a:t>
                    </a:r>
                    <a:endParaRPr lang="ru-RU" dirty="0"/>
                  </a:p>
                </c:rich>
              </c:tx>
              <c:dLblPos val="bestFit"/>
            </c:dLbl>
            <c:dLbl>
              <c:idx val="1"/>
              <c:layout>
                <c:manualLayout>
                  <c:x val="-3.08641975308643E-3"/>
                  <c:y val="0.25848023945401238"/>
                </c:manualLayout>
              </c:layout>
              <c:dLblPos val="bestFit"/>
              <c:showVal val="1"/>
              <c:showCatName val="1"/>
            </c:dLbl>
            <c:dLbl>
              <c:idx val="2"/>
              <c:layout>
                <c:manualLayout>
                  <c:x val="-4.4282378921201467E-2"/>
                  <c:y val="0.13909708654839301"/>
                </c:manualLayout>
              </c:layout>
              <c:dLblPos val="bestFit"/>
              <c:showVal val="1"/>
              <c:showCatName val="1"/>
            </c:dLbl>
            <c:dLbl>
              <c:idx val="3"/>
              <c:layout>
                <c:manualLayout>
                  <c:x val="5.701528628365899E-2"/>
                  <c:y val="0.171086241756727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 lvl="1" algn="ctr" rtl="0">
                    <a:defRPr sz="1300" b="1" i="0" u="none" strike="noStrike" kern="1200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</c:dLbl>
            <c:dLbl>
              <c:idx val="4"/>
              <c:layout>
                <c:manualLayout>
                  <c:x val="-0.12566783318751823"/>
                  <c:y val="7.3901841442362753E-2"/>
                </c:manualLayout>
              </c:layout>
              <c:dLblPos val="bestFit"/>
              <c:showVal val="1"/>
              <c:showCatName val="1"/>
            </c:dLbl>
            <c:dLbl>
              <c:idx val="5"/>
              <c:layout>
                <c:manualLayout>
                  <c:x val="-7.2591255954117098E-2"/>
                  <c:y val="-6.4373040610362919E-2"/>
                </c:manualLayout>
              </c:layout>
              <c:dLblPos val="bestFit"/>
              <c:showVal val="1"/>
              <c:showCatName val="1"/>
            </c:dLbl>
            <c:dLbl>
              <c:idx val="6"/>
              <c:layout>
                <c:manualLayout>
                  <c:x val="-6.3937007874015822E-2"/>
                  <c:y val="-0.10701322147815692"/>
                </c:manualLayout>
              </c:layout>
              <c:dLblPos val="bestFit"/>
              <c:showVal val="1"/>
              <c:showCatName val="1"/>
            </c:dLbl>
            <c:dLbl>
              <c:idx val="7"/>
              <c:layout>
                <c:manualLayout>
                  <c:x val="-7.1378245756883216E-2"/>
                  <c:y val="-0.27203748129614641"/>
                </c:manualLayout>
              </c:layout>
              <c:dLblPos val="bestFit"/>
              <c:showVal val="1"/>
              <c:showCatName val="1"/>
            </c:dLbl>
            <c:dLbl>
              <c:idx val="8"/>
              <c:layout>
                <c:manualLayout>
                  <c:x val="0.10146457309757549"/>
                  <c:y val="-0.28405386709838842"/>
                </c:manualLayout>
              </c:layout>
              <c:dLblPos val="bestFit"/>
              <c:showVal val="1"/>
              <c:showCatName val="1"/>
            </c:dLbl>
            <c:dLbl>
              <c:idx val="9"/>
              <c:layout>
                <c:manualLayout>
                  <c:x val="0.20546486918277468"/>
                  <c:y val="-4.9469816272965879E-2"/>
                </c:manualLayout>
              </c:layout>
              <c:dLblPos val="bestFit"/>
              <c:showVal val="1"/>
              <c:showCatName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Лист3!$A$1:$A$6</c:f>
              <c:strCache>
                <c:ptCount val="6"/>
                <c:pt idx="0">
                  <c:v>Податок на доходи фізичних осіб</c:v>
                </c:pt>
                <c:pt idx="1">
                  <c:v>Акцизний податок з реалізації суб’єктами господарювання роздрібної торгівлі підакцизних товарів</c:v>
                </c:pt>
                <c:pt idx="2">
                  <c:v>Місцеві податки</c:v>
                </c:pt>
                <c:pt idx="3">
                  <c:v>Надходження від орендної плати за ком.майно</c:v>
                </c:pt>
                <c:pt idx="4">
                  <c:v>Адміністративні збори та платежі</c:v>
                </c:pt>
                <c:pt idx="5">
                  <c:v>Iншi надходження</c:v>
                </c:pt>
              </c:strCache>
            </c:strRef>
          </c:cat>
          <c:val>
            <c:numRef>
              <c:f>Лист3!$B$1:$B$6</c:f>
              <c:numCache>
                <c:formatCode>0.0%</c:formatCode>
                <c:ptCount val="6"/>
                <c:pt idx="0">
                  <c:v>0.72500000000000064</c:v>
                </c:pt>
                <c:pt idx="1">
                  <c:v>5.5000000000000014E-2</c:v>
                </c:pt>
                <c:pt idx="2">
                  <c:v>0.19800000000000001</c:v>
                </c:pt>
                <c:pt idx="3">
                  <c:v>8.0000000000000227E-3</c:v>
                </c:pt>
                <c:pt idx="4">
                  <c:v>1.0999999999999998E-2</c:v>
                </c:pt>
                <c:pt idx="5">
                  <c:v>3.000000000000007E-3</c:v>
                </c:pt>
              </c:numCache>
            </c:numRef>
          </c:val>
        </c:ser>
        <c:dLbls>
          <c:showVal val="1"/>
          <c:showCatName val="1"/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solidFill>
        <a:srgbClr val="FFFFFF"/>
      </a:solidFill>
      <a:prstDash val="solid"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0.70623</cdr:x>
      <cdr:y>0.38318</cdr:y>
    </cdr:from>
    <cdr:to>
      <cdr:x>0.85546</cdr:x>
      <cdr:y>0.45421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24525" y="1952625"/>
          <a:ext cx="1209675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0.67333</cdr:x>
      <cdr:y>0.21308</cdr:y>
    </cdr:from>
    <cdr:to>
      <cdr:x>0.83784</cdr:x>
      <cdr:y>0.26916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57825" y="1085850"/>
          <a:ext cx="13335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64ECC-C43E-4FF6-9E4F-8614557285C4}" type="datetimeFigureOut">
              <a:rPr lang="ru-RU" smtClean="0"/>
              <a:pPr/>
              <a:t>06.05.2024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693B3-9ADE-4C0E-954E-C8452FD2E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FBA-E440-49A2-92D8-5A3D9A762900}" type="datetimeFigureOut">
              <a:rPr lang="ru-RU" smtClean="0"/>
              <a:pPr/>
              <a:t>06.05.2024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F852-0CD9-4919-88CC-2B980B2FD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FBA-E440-49A2-92D8-5A3D9A762900}" type="datetimeFigureOut">
              <a:rPr lang="ru-RU" smtClean="0"/>
              <a:pPr/>
              <a:t>06.05.2024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F852-0CD9-4919-88CC-2B980B2FD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FBA-E440-49A2-92D8-5A3D9A762900}" type="datetimeFigureOut">
              <a:rPr lang="ru-RU" smtClean="0"/>
              <a:pPr/>
              <a:t>06.05.2024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F852-0CD9-4919-88CC-2B980B2FD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FBA-E440-49A2-92D8-5A3D9A762900}" type="datetimeFigureOut">
              <a:rPr lang="ru-RU" smtClean="0"/>
              <a:pPr/>
              <a:t>06.05.2024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F852-0CD9-4919-88CC-2B980B2FD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FBA-E440-49A2-92D8-5A3D9A762900}" type="datetimeFigureOut">
              <a:rPr lang="ru-RU" smtClean="0"/>
              <a:pPr/>
              <a:t>06.05.2024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F852-0CD9-4919-88CC-2B980B2FD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FBA-E440-49A2-92D8-5A3D9A762900}" type="datetimeFigureOut">
              <a:rPr lang="ru-RU" smtClean="0"/>
              <a:pPr/>
              <a:t>06.05.2024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F852-0CD9-4919-88CC-2B980B2FD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FBA-E440-49A2-92D8-5A3D9A762900}" type="datetimeFigureOut">
              <a:rPr lang="ru-RU" smtClean="0"/>
              <a:pPr/>
              <a:t>06.05.2024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F852-0CD9-4919-88CC-2B980B2FD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FBA-E440-49A2-92D8-5A3D9A762900}" type="datetimeFigureOut">
              <a:rPr lang="ru-RU" smtClean="0"/>
              <a:pPr/>
              <a:t>06.05.2024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F852-0CD9-4919-88CC-2B980B2FD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FBA-E440-49A2-92D8-5A3D9A762900}" type="datetimeFigureOut">
              <a:rPr lang="ru-RU" smtClean="0"/>
              <a:pPr/>
              <a:t>06.05.2024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F852-0CD9-4919-88CC-2B980B2FD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FBA-E440-49A2-92D8-5A3D9A762900}" type="datetimeFigureOut">
              <a:rPr lang="ru-RU" smtClean="0"/>
              <a:pPr/>
              <a:t>06.05.2024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F852-0CD9-4919-88CC-2B980B2FD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FBA-E440-49A2-92D8-5A3D9A762900}" type="datetimeFigureOut">
              <a:rPr lang="ru-RU" smtClean="0"/>
              <a:pPr/>
              <a:t>06.05.2024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F852-0CD9-4919-88CC-2B980B2FD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CCFBA-E440-49A2-92D8-5A3D9A762900}" type="datetimeFigureOut">
              <a:rPr lang="ru-RU" smtClean="0"/>
              <a:pPr/>
              <a:t>06.05.2024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6F852-0CD9-4919-88CC-2B980B2FD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dirty="0" smtClean="0"/>
              <a:t>Найбільші платники податків до бюджету Первомайської МТГ за 2023 рік</a:t>
            </a:r>
            <a:br>
              <a:rPr lang="ru-RU" sz="3500" dirty="0" smtClean="0"/>
            </a:br>
            <a:endParaRPr lang="ru-RU" sz="35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864096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Доходи</a:t>
            </a:r>
            <a:r>
              <a:rPr lang="uk-UA" sz="3200" b="1" i="1" dirty="0" smtClean="0"/>
              <a:t> загального фонду міського бюджету</a:t>
            </a:r>
            <a:endParaRPr lang="ru-RU" sz="3200" b="1" i="1" dirty="0" smtClean="0"/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b="1" dirty="0" smtClean="0"/>
              <a:t>Найбільші платники податку на доходи фізичних осіб за 2023 рік</a:t>
            </a:r>
            <a:r>
              <a:rPr lang="ru-RU" sz="3500" dirty="0" smtClean="0"/>
              <a:t> </a:t>
            </a:r>
            <a:endParaRPr lang="ru-RU" sz="3500" dirty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8640959" cy="504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b="1" dirty="0" smtClean="0"/>
              <a:t>Найбільші платники земельного податку за 2023 рік</a:t>
            </a:r>
            <a:r>
              <a:rPr lang="ru-RU" sz="3500" dirty="0" smtClean="0"/>
              <a:t> </a:t>
            </a:r>
            <a:endParaRPr lang="ru-RU" sz="35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8568952" cy="511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b="1" dirty="0" smtClean="0"/>
              <a:t>Найбільші платники орендної плати за землю за 2023 рік</a:t>
            </a:r>
            <a:r>
              <a:rPr lang="ru-RU" sz="3500" dirty="0" smtClean="0"/>
              <a:t> </a:t>
            </a:r>
            <a:endParaRPr lang="ru-RU" sz="35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8640960" cy="504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91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Найбільші платники податків до бюджету Первомайської МТГ за 2023 рік </vt:lpstr>
      <vt:lpstr>Доходи загального фонду міського бюджету</vt:lpstr>
      <vt:lpstr>Найбільші платники податку на доходи фізичних осіб за 2023 рік </vt:lpstr>
      <vt:lpstr>Найбільші платники земельного податку за 2023 рік </vt:lpstr>
      <vt:lpstr>Найбільші платники орендної плати за землю за 2023 рік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Виконання видатків за 2021- 2022 роки</dc:title>
  <dc:creator>ASUS</dc:creator>
  <cp:lastModifiedBy>Пользователь Windows</cp:lastModifiedBy>
  <cp:revision>85</cp:revision>
  <dcterms:created xsi:type="dcterms:W3CDTF">2023-02-20T10:18:57Z</dcterms:created>
  <dcterms:modified xsi:type="dcterms:W3CDTF">2024-05-06T12:47:39Z</dcterms:modified>
</cp:coreProperties>
</file>