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15" r:id="rId2"/>
    <p:sldId id="266" r:id="rId3"/>
    <p:sldId id="316" r:id="rId4"/>
    <p:sldId id="317" r:id="rId5"/>
    <p:sldId id="319" r:id="rId6"/>
    <p:sldId id="318" r:id="rId7"/>
    <p:sldId id="285" r:id="rId8"/>
    <p:sldId id="301" r:id="rId9"/>
    <p:sldId id="304" r:id="rId10"/>
    <p:sldId id="298" r:id="rId11"/>
    <p:sldId id="303" r:id="rId12"/>
    <p:sldId id="262" r:id="rId13"/>
    <p:sldId id="258" r:id="rId14"/>
    <p:sldId id="263" r:id="rId15"/>
    <p:sldId id="264" r:id="rId16"/>
    <p:sldId id="261" r:id="rId17"/>
    <p:sldId id="265" r:id="rId18"/>
    <p:sldId id="260" r:id="rId19"/>
    <p:sldId id="284" r:id="rId20"/>
    <p:sldId id="297" r:id="rId21"/>
    <p:sldId id="314" r:id="rId22"/>
    <p:sldId id="312" r:id="rId23"/>
    <p:sldId id="313" r:id="rId24"/>
    <p:sldId id="270" r:id="rId25"/>
    <p:sldId id="268" r:id="rId26"/>
    <p:sldId id="267" r:id="rId27"/>
    <p:sldId id="293" r:id="rId28"/>
    <p:sldId id="291" r:id="rId29"/>
    <p:sldId id="288" r:id="rId30"/>
    <p:sldId id="290" r:id="rId31"/>
    <p:sldId id="274" r:id="rId32"/>
    <p:sldId id="294" r:id="rId33"/>
    <p:sldId id="296" r:id="rId34"/>
    <p:sldId id="269" r:id="rId35"/>
    <p:sldId id="295" r:id="rId36"/>
    <p:sldId id="278" r:id="rId37"/>
    <p:sldId id="281" r:id="rId38"/>
    <p:sldId id="310" r:id="rId39"/>
    <p:sldId id="305" r:id="rId40"/>
  </p:sldIdLst>
  <p:sldSz cx="12192000" cy="6858000"/>
  <p:notesSz cx="7104063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74" autoAdjust="0"/>
    <p:restoredTop sz="94707" autoAdjust="0"/>
  </p:normalViewPr>
  <p:slideViewPr>
    <p:cSldViewPr snapToGrid="0">
      <p:cViewPr varScale="1">
        <p:scale>
          <a:sx n="84" d="100"/>
          <a:sy n="84" d="100"/>
        </p:scale>
        <p:origin x="-45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C47B378-C74E-482B-969A-45D387941174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80712C8-4D66-4A93-A07C-0B2123DEBD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B3A100C-136B-4BE4-A593-05CDDBB83968}" type="datetimeFigureOut">
              <a:rPr lang="uk-UA"/>
              <a:pPr>
                <a:defRPr/>
              </a:pPr>
              <a:t>21.12.2017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AAD79ADF-4B77-4A20-B945-281557F23A1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F66F89-5584-49CA-87C4-C83657F8871A}" type="slidenum">
              <a:rPr lang="uk-UA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uk-UA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2531" name="Номер слайда 3"/>
          <p:cNvSpPr txBox="1">
            <a:spLocks noGrp="1"/>
          </p:cNvSpPr>
          <p:nvPr/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>
              <a:defRPr/>
            </a:pPr>
            <a:fld id="{8771E02D-1520-4BBF-94C7-332E602211AD}" type="slidenum">
              <a:rPr lang="uk-UA" sz="1300">
                <a:latin typeface="+mn-lt"/>
              </a:rPr>
              <a:pPr algn="r">
                <a:defRPr/>
              </a:pPr>
              <a:t>3</a:t>
            </a:fld>
            <a:endParaRPr lang="uk-UA" sz="1300">
              <a:latin typeface="+mn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2531" name="Номер слайда 3"/>
          <p:cNvSpPr txBox="1">
            <a:spLocks noGrp="1"/>
          </p:cNvSpPr>
          <p:nvPr/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>
              <a:defRPr/>
            </a:pPr>
            <a:fld id="{4C2C730E-07F5-4D06-8CA4-DC7F135057E5}" type="slidenum">
              <a:rPr lang="uk-UA" sz="1300">
                <a:latin typeface="+mn-lt"/>
              </a:rPr>
              <a:pPr algn="r">
                <a:defRPr/>
              </a:pPr>
              <a:t>4</a:t>
            </a:fld>
            <a:endParaRPr lang="uk-UA" sz="130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2531" name="Номер слайда 3"/>
          <p:cNvSpPr txBox="1">
            <a:spLocks noGrp="1"/>
          </p:cNvSpPr>
          <p:nvPr/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>
              <a:defRPr/>
            </a:pPr>
            <a:fld id="{9486B17A-3CF3-4ED0-AFEE-93F7A0775497}" type="slidenum">
              <a:rPr lang="uk-UA" sz="1300">
                <a:latin typeface="+mn-lt"/>
              </a:rPr>
              <a:pPr algn="r">
                <a:defRPr/>
              </a:pPr>
              <a:t>5</a:t>
            </a:fld>
            <a:endParaRPr lang="uk-UA" sz="1300">
              <a:latin typeface="+mn-l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2531" name="Номер слайда 3"/>
          <p:cNvSpPr txBox="1">
            <a:spLocks noGrp="1"/>
          </p:cNvSpPr>
          <p:nvPr/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>
              <a:defRPr/>
            </a:pPr>
            <a:fld id="{AC1DB58B-BCCD-4511-BAE9-D1E1D44D393C}" type="slidenum">
              <a:rPr lang="uk-UA" sz="1300">
                <a:latin typeface="+mn-lt"/>
              </a:rPr>
              <a:pPr algn="r">
                <a:defRPr/>
              </a:pPr>
              <a:t>6</a:t>
            </a:fld>
            <a:endParaRPr lang="uk-UA" sz="13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72571-7F92-4582-889F-525F556ED81A}" type="datetimeFigureOut">
              <a:rPr lang="uk-UA"/>
              <a:pPr>
                <a:defRPr/>
              </a:pPr>
              <a:t>21.12.2017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A8DB3-09C0-4544-88C3-8C35B924B8E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91C4D-7934-414F-8D91-59D6A540B0D4}" type="datetimeFigureOut">
              <a:rPr lang="uk-UA"/>
              <a:pPr>
                <a:defRPr/>
              </a:pPr>
              <a:t>21.12.2017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C70D2-0BF2-42F7-8CBD-3638AA5EC6F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4CA8A-379F-4480-A9CA-A280F039D872}" type="datetimeFigureOut">
              <a:rPr lang="uk-UA"/>
              <a:pPr>
                <a:defRPr/>
              </a:pPr>
              <a:t>21.12.2017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1E416-1683-43A9-A85E-BF0F987B16A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C44DE-4029-4C1D-8099-031EE0F9895F}" type="datetimeFigureOut">
              <a:rPr lang="uk-UA"/>
              <a:pPr>
                <a:defRPr/>
              </a:pPr>
              <a:t>21.12.2017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B8CF2-C5AE-4D13-ABDE-FC62A8BC656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AEC60-0EC4-4D3C-BDCD-7A299F3F0E45}" type="datetimeFigureOut">
              <a:rPr lang="uk-UA"/>
              <a:pPr>
                <a:defRPr/>
              </a:pPr>
              <a:t>21.12.2017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66E8E-880C-41FA-97EE-C28567078AE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4115F-6A65-4EC6-BF02-C2F71B822A82}" type="datetimeFigureOut">
              <a:rPr lang="uk-UA"/>
              <a:pPr>
                <a:defRPr/>
              </a:pPr>
              <a:t>21.12.2017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6275-95A7-4C5F-A20C-63524909EF8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95191-589B-4EB5-B2AC-444394AD4EFB}" type="datetimeFigureOut">
              <a:rPr lang="uk-UA"/>
              <a:pPr>
                <a:defRPr/>
              </a:pPr>
              <a:t>21.12.2017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6B2E3-3B33-4862-9066-BCE04F53C4F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00CF0-2234-41B2-BADE-66B96C931C14}" type="datetimeFigureOut">
              <a:rPr lang="uk-UA"/>
              <a:pPr>
                <a:defRPr/>
              </a:pPr>
              <a:t>21.12.2017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AF36D-BFDA-4C69-A821-6378952EEBC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70C93-BFCD-4514-B5A1-4B446D039809}" type="datetimeFigureOut">
              <a:rPr lang="uk-UA"/>
              <a:pPr>
                <a:defRPr/>
              </a:pPr>
              <a:t>21.12.2017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63809-A320-413F-A5BA-9BCB4FA3173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F2DF5-8611-40F1-B0E4-63887FDE7426}" type="datetimeFigureOut">
              <a:rPr lang="uk-UA"/>
              <a:pPr>
                <a:defRPr/>
              </a:pPr>
              <a:t>21.12.2017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9B300-FA37-448B-9790-FBC52B09545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FD48F-1434-4EEC-A61B-FEA579E781D7}" type="datetimeFigureOut">
              <a:rPr lang="uk-UA"/>
              <a:pPr>
                <a:defRPr/>
              </a:pPr>
              <a:t>21.12.2017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36152-9940-4CFE-92C7-702479C1C33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4348F-E2D1-411C-A668-0B9D40314876}" type="datetimeFigureOut">
              <a:rPr lang="uk-UA"/>
              <a:pPr>
                <a:defRPr/>
              </a:pPr>
              <a:t>21.12.2017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085D22-2548-4417-8F58-00C6DEA4AA4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Объект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pic>
        <p:nvPicPr>
          <p:cNvPr id="15362" name="Picture 6" descr="1may_har_ger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61525" y="222250"/>
            <a:ext cx="2166938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233363" y="1655763"/>
            <a:ext cx="9580562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Звіт</a:t>
            </a:r>
            <a:br>
              <a:rPr lang="uk-UA" sz="4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Первомайського міського голови </a:t>
            </a:r>
            <a:br>
              <a:rPr lang="uk-UA" sz="4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Миколи Бакшеєва </a:t>
            </a:r>
            <a:endParaRPr lang="ru-RU" sz="2400" b="1" i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6524625" y="4141788"/>
            <a:ext cx="308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станом на 21.12.2017</a:t>
            </a:r>
            <a:endParaRPr lang="ru-RU" sz="2400" b="1" i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258888" y="1458913"/>
            <a:ext cx="9696450" cy="649287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Придбано каналопромивний автомобіль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/>
              <a:t/>
            </a:r>
            <a:br>
              <a:rPr lang="ru-RU" sz="3200" b="1" smtClean="0"/>
            </a:br>
            <a:r>
              <a:rPr lang="ru-RU" sz="3200" b="1" smtClean="0"/>
              <a:t/>
            </a:r>
            <a:br>
              <a:rPr lang="ru-RU" sz="3200" b="1" smtClean="0"/>
            </a:br>
            <a:endParaRPr lang="uk-UA" sz="3200" b="1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1628775"/>
            <a:ext cx="5565775" cy="417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888" y="1628775"/>
            <a:ext cx="5573712" cy="417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701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258888" y="619125"/>
            <a:ext cx="9696450" cy="1027113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Поточні ремонти в житлових будинках</a:t>
            </a:r>
            <a:r>
              <a:rPr lang="ru-RU" sz="3600" b="1" smtClean="0"/>
              <a:t/>
            </a:r>
            <a:br>
              <a:rPr lang="ru-RU" sz="3600" b="1" smtClean="0"/>
            </a:br>
            <a:endParaRPr lang="uk-UA" sz="3600" b="1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25" y="1271588"/>
            <a:ext cx="3503613" cy="467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888" y="1271588"/>
            <a:ext cx="7010400" cy="467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5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501650" y="384175"/>
            <a:ext cx="11029950" cy="1541463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Проведено аукціон з софінансування капремонту 3 ліфтів, виконано робіт на суму 2 172,759 грн.</a:t>
            </a:r>
            <a:endParaRPr lang="uk-UA" sz="2800" b="1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38" y="1501775"/>
            <a:ext cx="6235700" cy="253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4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  <p:pic>
        <p:nvPicPr>
          <p:cNvPr id="2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688" y="1544638"/>
            <a:ext cx="2844800" cy="379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913" y="2924175"/>
            <a:ext cx="2676525" cy="3567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711200" y="779463"/>
            <a:ext cx="10995025" cy="1325562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Проведено конкурс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«Будинок найкращого благоустрою міста Первомайський»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endParaRPr lang="uk-UA" sz="2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8" y="1839913"/>
            <a:ext cx="5381625" cy="403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163" y="1839913"/>
            <a:ext cx="5381625" cy="403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3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347788" y="1050925"/>
            <a:ext cx="9696450" cy="234950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На сесіях міської ради впроваджено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електронну систему голосування</a:t>
            </a:r>
            <a:endParaRPr lang="uk-UA" sz="4000" b="1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3" y="1793875"/>
            <a:ext cx="4614862" cy="329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55" r="17789" b="2030"/>
          <a:stretch/>
        </p:blipFill>
        <p:spPr>
          <a:xfrm>
            <a:off x="5289550" y="1792288"/>
            <a:ext cx="6532563" cy="329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7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573088" y="965200"/>
            <a:ext cx="11479212" cy="1325563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Центром надання адміністративних послуг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станом на 21.12.2017 року прийнято 17275 осіб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endParaRPr lang="uk-UA" sz="2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575" y="2206625"/>
            <a:ext cx="3919538" cy="293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492" r="7721"/>
          <a:stretch/>
        </p:blipFill>
        <p:spPr>
          <a:xfrm>
            <a:off x="8231188" y="2228850"/>
            <a:ext cx="3763962" cy="291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6847"/>
          <a:stretch/>
        </p:blipFill>
        <p:spPr>
          <a:xfrm>
            <a:off x="220663" y="2236788"/>
            <a:ext cx="3651250" cy="290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2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258888" y="644525"/>
            <a:ext cx="9696450" cy="904875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Продовжує роботу сервісний центр МВС України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endParaRPr lang="uk-UA" sz="2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5182"/>
          <a:stretch/>
        </p:blipFill>
        <p:spPr>
          <a:xfrm>
            <a:off x="890588" y="1177925"/>
            <a:ext cx="10433050" cy="418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4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854075" y="1279525"/>
            <a:ext cx="10528300" cy="1576388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Завершено будівництво та здано в експлуатацію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фізкультурно-оздоровчий комплекс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«Ангар Спорт», освоєно 13 180,982 тис. грн.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smtClean="0"/>
              <a:t/>
            </a:r>
            <a:br>
              <a:rPr lang="ru-RU" sz="4000" b="1" smtClean="0"/>
            </a:br>
            <a:endParaRPr lang="uk-UA" sz="4000" b="1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25" y="2586038"/>
            <a:ext cx="5024438" cy="261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14338"/>
          <a:stretch/>
        </p:blipFill>
        <p:spPr>
          <a:xfrm>
            <a:off x="6340475" y="2586038"/>
            <a:ext cx="4632325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69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96850" y="982663"/>
            <a:ext cx="11830050" cy="1409700"/>
          </a:xfrm>
        </p:spPr>
        <p:txBody>
          <a:bodyPr/>
          <a:lstStyle/>
          <a:p>
            <a:pPr algn="ctr" eaLnBrk="1" hangingPunct="1"/>
            <a:r>
              <a:rPr lang="uk-UA" sz="2200" b="1" smtClean="0">
                <a:latin typeface="Times New Roman" pitchFamily="18" charset="0"/>
                <a:cs typeface="Times New Roman" pitchFamily="18" charset="0"/>
              </a:rPr>
              <a:t>У 2017 р. ФОК «Ангар Спорт» прийняв 4 чемпіонати України з волейболу класичного та пляжного серед юнаків та дівчат та його зональні етапи, Чемпіонат України з футзалу серед дівчат, проведено понад 50 спортивних заходів обласного та міського рівнів. </a:t>
            </a:r>
            <a:br>
              <a:rPr lang="uk-UA" sz="22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smtClean="0">
                <a:latin typeface="Times New Roman" pitchFamily="18" charset="0"/>
                <a:cs typeface="Times New Roman" pitchFamily="18" charset="0"/>
              </a:rPr>
              <a:t>Збірні команди міста прийняли участь у 17 обласних та всеукраїнських змаганнях.</a:t>
            </a: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endParaRPr lang="uk-UA" sz="2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15207"/>
          <a:stretch/>
        </p:blipFill>
        <p:spPr>
          <a:xfrm>
            <a:off x="630238" y="1985963"/>
            <a:ext cx="5226050" cy="295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475" y="1985963"/>
            <a:ext cx="5249863" cy="295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3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1168400" y="512763"/>
            <a:ext cx="9696450" cy="987425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Триває будівництво міського скверу: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залучено понад 200 тис. грн. позабюджетних коштів</a:t>
            </a:r>
            <a:endParaRPr lang="uk-UA" sz="3200" b="1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8" y="1630363"/>
            <a:ext cx="5505450" cy="366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900" y="1630363"/>
            <a:ext cx="5507038" cy="366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7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328738" y="1417638"/>
            <a:ext cx="9696450" cy="565150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Ремонт денного стаціонарного відділення ЦРЛ: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освоєно бюджетних коштів на суму 2 424,00 тис. грн.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endParaRPr lang="uk-UA" sz="2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146" r="-628"/>
          <a:stretch/>
        </p:blipFill>
        <p:spPr>
          <a:xfrm>
            <a:off x="4070350" y="1933575"/>
            <a:ext cx="3846513" cy="302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0859"/>
          <a:stretch/>
        </p:blipFill>
        <p:spPr>
          <a:xfrm>
            <a:off x="307975" y="1933575"/>
            <a:ext cx="3590925" cy="302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7460" r="598"/>
          <a:stretch/>
        </p:blipFill>
        <p:spPr>
          <a:xfrm>
            <a:off x="8088313" y="1933575"/>
            <a:ext cx="3705225" cy="302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90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152400" y="1023938"/>
            <a:ext cx="11725275" cy="514350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Реалізовано 8 міні-проектів в рамках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обласного конкурсу «Разом в майбутнє»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реконструкція вуличного освітлення, заміна вікон в групі ДНЗ №10</a:t>
            </a:r>
            <a:r>
              <a:rPr lang="ru-RU" sz="2400" b="1" smtClean="0"/>
              <a:t/>
            </a:r>
            <a:br>
              <a:rPr lang="ru-RU" sz="2400" b="1" smtClean="0"/>
            </a:br>
            <a:endParaRPr lang="uk-UA" sz="2400" b="1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8779"/>
          <a:stretch/>
        </p:blipFill>
        <p:spPr>
          <a:xfrm>
            <a:off x="782638" y="1752600"/>
            <a:ext cx="3644900" cy="443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8982"/>
          <a:stretch/>
        </p:blipFill>
        <p:spPr>
          <a:xfrm>
            <a:off x="5046663" y="1797050"/>
            <a:ext cx="6586537" cy="444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1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Объект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409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6113" y="800100"/>
            <a:ext cx="10131425" cy="708025"/>
          </a:xfrm>
        </p:spPr>
        <p:txBody>
          <a:bodyPr/>
          <a:lstStyle/>
          <a:p>
            <a:pPr algn="ctr" eaLnBrk="1" hangingPunct="1"/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Проведено заміну та теплоізоляцію трубопроводів тепломережі ЗОШ №№ 5, 6 та 7</a:t>
            </a:r>
            <a:r>
              <a:rPr lang="ru-RU" sz="3600" b="1" smtClean="0"/>
              <a:t/>
            </a:r>
            <a:br>
              <a:rPr lang="ru-RU" sz="3600" b="1" smtClean="0"/>
            </a:br>
            <a:endParaRPr lang="uk-UA" sz="3600" b="1" smtClean="0"/>
          </a:p>
        </p:txBody>
      </p:sp>
      <p:pic>
        <p:nvPicPr>
          <p:cNvPr id="1026" name="Picture 2" descr="D:\МИНИ-ПРОЕКТЫ 2017\Фото с открытия\IMG_7370.JPG"/>
          <p:cNvPicPr>
            <a:picLocks noChangeAspect="1" noChangeArrowheads="1"/>
          </p:cNvPicPr>
          <p:nvPr/>
        </p:nvPicPr>
        <p:blipFill>
          <a:blip r:embed="rId3"/>
          <a:srcRect r="11243" b="4013"/>
          <a:stretch>
            <a:fillRect/>
          </a:stretch>
        </p:blipFill>
        <p:spPr bwMode="auto">
          <a:xfrm>
            <a:off x="484188" y="1509713"/>
            <a:ext cx="5514975" cy="3976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МИНИ-ПРОЕКТЫ 2017\Фото с открытия\IMG_7349.JPG"/>
          <p:cNvPicPr>
            <a:picLocks noChangeAspect="1" noChangeArrowheads="1"/>
          </p:cNvPicPr>
          <p:nvPr/>
        </p:nvPicPr>
        <p:blipFill>
          <a:blip r:embed="rId4"/>
          <a:srcRect l="22552" t="7531" r="16304" b="24160"/>
          <a:stretch>
            <a:fillRect/>
          </a:stretch>
        </p:blipFill>
        <p:spPr bwMode="auto">
          <a:xfrm>
            <a:off x="6373813" y="1509713"/>
            <a:ext cx="5319712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65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Объект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4198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5100" y="1023938"/>
            <a:ext cx="11725275" cy="514350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/>
            </a:r>
            <a:br>
              <a:rPr lang="ru-RU" sz="2400" b="1" smtClean="0"/>
            </a:br>
            <a:endParaRPr lang="uk-UA" sz="2400" b="1" smtClean="0"/>
          </a:p>
        </p:txBody>
      </p:sp>
      <p:pic>
        <p:nvPicPr>
          <p:cNvPr id="2051" name="Picture 3" descr="D:\МИНИ-ПРОЕКТЫ 2017\Фото с открытия\IMG_7333.JPG"/>
          <p:cNvPicPr>
            <a:picLocks noChangeAspect="1" noChangeArrowheads="1"/>
          </p:cNvPicPr>
          <p:nvPr/>
        </p:nvPicPr>
        <p:blipFill>
          <a:blip r:embed="rId3"/>
          <a:srcRect t="2649"/>
          <a:stretch>
            <a:fillRect/>
          </a:stretch>
        </p:blipFill>
        <p:spPr bwMode="auto">
          <a:xfrm>
            <a:off x="6327775" y="1819275"/>
            <a:ext cx="5583238" cy="362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:\МИНИ-ПРОЕКТЫ 2017\Фото с открытия\IMG_7311.JPG"/>
          <p:cNvPicPr>
            <a:picLocks noChangeAspect="1" noChangeArrowheads="1"/>
          </p:cNvPicPr>
          <p:nvPr/>
        </p:nvPicPr>
        <p:blipFill>
          <a:blip r:embed="rId4"/>
          <a:srcRect t="3652"/>
          <a:stretch>
            <a:fillRect/>
          </a:stretch>
        </p:blipFill>
        <p:spPr bwMode="auto">
          <a:xfrm>
            <a:off x="360363" y="1739900"/>
            <a:ext cx="5689600" cy="365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89" name="Заголовок 1"/>
          <p:cNvSpPr>
            <a:spLocks/>
          </p:cNvSpPr>
          <p:nvPr/>
        </p:nvSpPr>
        <p:spPr bwMode="auto">
          <a:xfrm>
            <a:off x="152400" y="1023938"/>
            <a:ext cx="117252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Заміна вікон у протитуберкульозному відділенні та придбання меблів у педіатричне відділення ПЦРЛ</a:t>
            </a:r>
            <a:endParaRPr lang="uk-UA" sz="2400" b="1">
              <a:latin typeface="Calibri Light" pitchFamily="34" charset="0"/>
            </a:endParaRPr>
          </a:p>
        </p:txBody>
      </p:sp>
      <p:sp>
        <p:nvSpPr>
          <p:cNvPr id="41990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Объект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430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5100" y="1023938"/>
            <a:ext cx="11725275" cy="514350"/>
          </a:xfrm>
        </p:spPr>
        <p:txBody>
          <a:bodyPr/>
          <a:lstStyle/>
          <a:p>
            <a:pPr algn="ctr" eaLnBrk="1" hangingPunct="1"/>
            <a:r>
              <a:rPr lang="ru-RU" sz="2400" b="1" smtClean="0"/>
              <a:t/>
            </a:r>
            <a:br>
              <a:rPr lang="ru-RU" sz="2400" b="1" smtClean="0"/>
            </a:br>
            <a:endParaRPr lang="uk-UA" sz="2400" b="1" smtClean="0"/>
          </a:p>
        </p:txBody>
      </p:sp>
      <p:pic>
        <p:nvPicPr>
          <p:cNvPr id="5" name="Picture 2" descr="D:\МИНИ-ПРОЕКТЫ 2017\Фото с открытия\IMG_73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088" y="1509713"/>
            <a:ext cx="5589587" cy="372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D:\МИНИ-ПРОЕКТЫ 2017\статья на сайт облсов.(фотки)\IMG_74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2688" y="1500188"/>
            <a:ext cx="5616575" cy="374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3" name="Заголовок 1"/>
          <p:cNvSpPr>
            <a:spLocks/>
          </p:cNvSpPr>
          <p:nvPr/>
        </p:nvSpPr>
        <p:spPr bwMode="auto">
          <a:xfrm>
            <a:off x="187325" y="752475"/>
            <a:ext cx="117252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Створено майданчик для пляжного волейболу</a:t>
            </a:r>
            <a:endParaRPr lang="uk-UA" sz="2400" b="1">
              <a:latin typeface="Calibri Light" pitchFamily="34" charset="0"/>
            </a:endParaRPr>
          </a:p>
        </p:txBody>
      </p:sp>
      <p:sp>
        <p:nvSpPr>
          <p:cNvPr id="43014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1084263" y="1204913"/>
            <a:ext cx="9696450" cy="1325562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Перемога пілотного проекту м.Первомайський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«Майбутнє створюється зараз» в межах гранту Всесвітнього банку на суму понад 4 млн. грн.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endParaRPr lang="uk-UA" sz="2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Объект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3663" y="2209800"/>
            <a:ext cx="6361112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373063" y="638175"/>
            <a:ext cx="11055350" cy="1131888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Міжнародне співробітництво: усього реалізовано 18 проектів надання міжнародної технічної допомоги на суму 18 млн. грн.</a:t>
            </a:r>
            <a:endParaRPr lang="uk-UA" sz="2800" b="1" smtClean="0"/>
          </a:p>
        </p:txBody>
      </p:sp>
      <p:sp>
        <p:nvSpPr>
          <p:cNvPr id="45059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  <p:pic>
        <p:nvPicPr>
          <p:cNvPr id="45060" name="Picture 7" descr="logo_ua-1024x365"/>
          <p:cNvPicPr>
            <a:picLocks noChangeAspect="1" noChangeArrowheads="1"/>
          </p:cNvPicPr>
          <p:nvPr/>
        </p:nvPicPr>
        <p:blipFill>
          <a:blip r:embed="rId3"/>
          <a:srcRect l="5824" r="54376"/>
          <a:stretch>
            <a:fillRect/>
          </a:stretch>
        </p:blipFill>
        <p:spPr bwMode="auto">
          <a:xfrm>
            <a:off x="506413" y="1789113"/>
            <a:ext cx="2462212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8" descr="uhHWOf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0088" y="2028825"/>
            <a:ext cx="179546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9" descr="canada-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9875" y="2501900"/>
            <a:ext cx="338296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0" descr="logo_ua-1024x365"/>
          <p:cNvPicPr>
            <a:picLocks noChangeAspect="1" noChangeArrowheads="1"/>
          </p:cNvPicPr>
          <p:nvPr/>
        </p:nvPicPr>
        <p:blipFill>
          <a:blip r:embed="rId3"/>
          <a:srcRect l="53452" r="5646"/>
          <a:stretch>
            <a:fillRect/>
          </a:stretch>
        </p:blipFill>
        <p:spPr bwMode="auto">
          <a:xfrm>
            <a:off x="3136900" y="1790700"/>
            <a:ext cx="2530475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311150" y="949325"/>
            <a:ext cx="11288713" cy="1325563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Спільно з німецькою компанією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GIZ</a:t>
            </a: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 реалізовано 12 проектів у ДНЗ №№ 4, 5, 10, 14, 16, 17, ЗОШ №№ 2, 5, ЦРЛ, ПК «Хімік», ЦНАП, ХАБ «КОМО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» на суму понад 8,5 млн. грн.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/>
              <a:t/>
            </a:r>
            <a:br>
              <a:rPr lang="ru-RU" sz="2800" b="1" smtClean="0"/>
            </a:br>
            <a:endParaRPr lang="uk-UA" sz="2800" b="1" smtClean="0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 rotWithShape="1">
          <a:blip r:embed="rId3"/>
          <a:srcRect l="17844" r="3805" b="3783"/>
          <a:stretch/>
        </p:blipFill>
        <p:spPr bwMode="auto">
          <a:xfrm>
            <a:off x="6575425" y="2033588"/>
            <a:ext cx="4737100" cy="327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" name="Рисунок 4"/>
          <p:cNvPicPr>
            <a:picLocks noChangeAspect="1" noChangeArrowheads="1"/>
          </p:cNvPicPr>
          <p:nvPr/>
        </p:nvPicPr>
        <p:blipFill rotWithShape="1">
          <a:blip r:embed="rId4"/>
          <a:srcRect l="2066" t="-77" r="490" b="-4466"/>
          <a:stretch/>
        </p:blipFill>
        <p:spPr bwMode="auto">
          <a:xfrm>
            <a:off x="585788" y="2033588"/>
            <a:ext cx="5729287" cy="339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6085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019175" y="520700"/>
            <a:ext cx="10131425" cy="1325563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Придбано меблі для всіх ДНЗ міста у кількості 2026 одиниць</a:t>
            </a:r>
            <a:r>
              <a:rPr lang="uk-UA" sz="36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/>
              <a:t/>
            </a:r>
            <a:br>
              <a:rPr lang="ru-RU" sz="2800" b="1" smtClean="0"/>
            </a:br>
            <a:endParaRPr lang="uk-UA" sz="2800" b="1" smtClean="0"/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 rotWithShape="1">
          <a:blip r:embed="rId3"/>
          <a:srcRect l="12726" b="10692"/>
          <a:stretch/>
        </p:blipFill>
        <p:spPr bwMode="auto">
          <a:xfrm>
            <a:off x="501650" y="1306513"/>
            <a:ext cx="7304088" cy="420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" name="Рисунок 4"/>
          <p:cNvPicPr>
            <a:picLocks noChangeAspect="1" noChangeArrowheads="1"/>
          </p:cNvPicPr>
          <p:nvPr/>
        </p:nvPicPr>
        <p:blipFill rotWithShape="1">
          <a:blip r:embed="rId4"/>
          <a:srcRect l="2066" t="-77" r="490" b="-4466"/>
          <a:stretch/>
        </p:blipFill>
        <p:spPr bwMode="auto">
          <a:xfrm>
            <a:off x="8156575" y="3494088"/>
            <a:ext cx="3525838" cy="209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8" name="Рисунок 8"/>
          <p:cNvPicPr>
            <a:picLocks noChangeAspect="1" noChangeArrowheads="1"/>
          </p:cNvPicPr>
          <p:nvPr/>
        </p:nvPicPr>
        <p:blipFill rotWithShape="1">
          <a:blip r:embed="rId5"/>
          <a:srcRect r="5233"/>
          <a:stretch/>
        </p:blipFill>
        <p:spPr bwMode="auto">
          <a:xfrm>
            <a:off x="8156575" y="1306513"/>
            <a:ext cx="3525838" cy="209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7110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487363" y="844550"/>
            <a:ext cx="10685462" cy="1325563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Придбано меблі в кількості 1173 одиниць для ЗОШ №5 та №2, комп’ютерне та мультимедійне обладнання для ЗОШ №5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/>
              <a:t/>
            </a:r>
            <a:br>
              <a:rPr lang="ru-RU" sz="2800" b="1" smtClean="0"/>
            </a:br>
            <a:endParaRPr lang="uk-UA" sz="2800" b="1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0847" t="25000" b="11000"/>
          <a:stretch/>
        </p:blipFill>
        <p:spPr>
          <a:xfrm>
            <a:off x="436563" y="1639888"/>
            <a:ext cx="7496175" cy="454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8475" y="1636713"/>
            <a:ext cx="3562350" cy="200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8" name="Рисунок 10"/>
          <p:cNvPicPr>
            <a:picLocks noChangeAspect="1" noChangeArrowheads="1"/>
          </p:cNvPicPr>
          <p:nvPr/>
        </p:nvPicPr>
        <p:blipFill rotWithShape="1">
          <a:blip r:embed="rId5"/>
          <a:srcRect l="17845" t="3387" r="3804" b="397"/>
          <a:stretch/>
        </p:blipFill>
        <p:spPr bwMode="auto">
          <a:xfrm>
            <a:off x="8118475" y="3725863"/>
            <a:ext cx="3562350" cy="246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8134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1558925" y="725488"/>
            <a:ext cx="9544050" cy="1203325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Виконано ремонт покрівлі ЗОШ №5,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на суму 1 245,00 тис. грн.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endParaRPr lang="uk-UA" sz="2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2359"/>
          <a:stretch/>
        </p:blipFill>
        <p:spPr>
          <a:xfrm>
            <a:off x="493713" y="1560513"/>
            <a:ext cx="5457825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4"/>
          <a:srcRect t="12644"/>
          <a:stretch/>
        </p:blipFill>
        <p:spPr>
          <a:xfrm>
            <a:off x="6208713" y="1549400"/>
            <a:ext cx="5462587" cy="353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57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Объект 5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pic>
        <p:nvPicPr>
          <p:cNvPr id="18434" name="Picture 8" descr="11"/>
          <p:cNvPicPr>
            <a:picLocks noChangeAspect="1" noChangeArrowheads="1"/>
          </p:cNvPicPr>
          <p:nvPr/>
        </p:nvPicPr>
        <p:blipFill>
          <a:blip r:embed="rId4"/>
          <a:srcRect b="17088"/>
          <a:stretch>
            <a:fillRect/>
          </a:stretch>
        </p:blipFill>
        <p:spPr bwMode="auto">
          <a:xfrm>
            <a:off x="6096000" y="933450"/>
            <a:ext cx="3765550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9" descr="10"/>
          <p:cNvPicPr>
            <a:picLocks noChangeAspect="1" noChangeArrowheads="1"/>
          </p:cNvPicPr>
          <p:nvPr/>
        </p:nvPicPr>
        <p:blipFill>
          <a:blip r:embed="rId5"/>
          <a:srcRect b="16846"/>
          <a:stretch>
            <a:fillRect/>
          </a:stretch>
        </p:blipFill>
        <p:spPr bwMode="auto">
          <a:xfrm>
            <a:off x="1760538" y="912813"/>
            <a:ext cx="37623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Заголовок 1"/>
          <p:cNvSpPr txBox="1">
            <a:spLocks/>
          </p:cNvSpPr>
          <p:nvPr/>
        </p:nvSpPr>
        <p:spPr bwMode="auto">
          <a:xfrm>
            <a:off x="5319713" y="193675"/>
            <a:ext cx="6672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1041400" y="844550"/>
            <a:ext cx="10131425" cy="1325563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Капітальний ремонт покрівлі та заміна вікон на енергозберігаючі в ДНЗ №5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/>
              <a:t/>
            </a:r>
            <a:br>
              <a:rPr lang="ru-RU" sz="2800" b="1" smtClean="0"/>
            </a:br>
            <a:endParaRPr lang="uk-UA" sz="2800" b="1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605" t="22649" b="6261"/>
          <a:stretch/>
        </p:blipFill>
        <p:spPr>
          <a:xfrm>
            <a:off x="479425" y="1685925"/>
            <a:ext cx="7002463" cy="411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SC00425"/>
          <p:cNvPicPr>
            <a:picLocks noChangeAspect="1" noChangeArrowheads="1"/>
          </p:cNvPicPr>
          <p:nvPr/>
        </p:nvPicPr>
        <p:blipFill rotWithShape="1">
          <a:blip r:embed="rId4"/>
          <a:srcRect b="44594"/>
          <a:stretch/>
        </p:blipFill>
        <p:spPr bwMode="auto">
          <a:xfrm>
            <a:off x="7689850" y="1670050"/>
            <a:ext cx="4021138" cy="167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5"/>
          <a:srcRect l="-240" t="-361" r="260" b="13221"/>
          <a:stretch/>
        </p:blipFill>
        <p:spPr>
          <a:xfrm>
            <a:off x="7689850" y="3471863"/>
            <a:ext cx="4021138" cy="232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2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1258888" y="1227138"/>
            <a:ext cx="9696450" cy="723900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Триває найбільш масштабний проект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GIZ</a:t>
            </a: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 – теплосанація ЗОШ №2 на загальну суму 13 млн. грн.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/>
              <a:t/>
            </a:r>
            <a:br>
              <a:rPr lang="ru-RU" sz="3200" b="1" smtClean="0"/>
            </a:br>
            <a:endParaRPr lang="uk-UA" sz="3200" b="1" smtClean="0"/>
          </a:p>
        </p:txBody>
      </p:sp>
      <p:pic>
        <p:nvPicPr>
          <p:cNvPr id="5" name="Объект 11"/>
          <p:cNvPicPr>
            <a:picLocks noChangeAspect="1"/>
          </p:cNvPicPr>
          <p:nvPr/>
        </p:nvPicPr>
        <p:blipFill rotWithShape="1">
          <a:blip r:embed="rId3"/>
          <a:srcRect l="5391" t="5438" b="23902"/>
          <a:stretch/>
        </p:blipFill>
        <p:spPr>
          <a:xfrm>
            <a:off x="339725" y="2011363"/>
            <a:ext cx="6265863" cy="310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16371"/>
          <a:stretch/>
        </p:blipFill>
        <p:spPr>
          <a:xfrm>
            <a:off x="6870700" y="2011363"/>
            <a:ext cx="4941888" cy="3100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05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1041400" y="871538"/>
            <a:ext cx="10131425" cy="1325562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Придбання універсального обладнання для пологового та хірургічного відділення</a:t>
            </a:r>
            <a:r>
              <a:rPr lang="ru-RU" sz="3600" b="1" smtClean="0"/>
              <a:t/>
            </a:r>
            <a:br>
              <a:rPr lang="ru-RU" sz="3600" b="1" smtClean="0"/>
            </a:br>
            <a:r>
              <a:rPr lang="ru-RU" sz="3600" b="1" smtClean="0"/>
              <a:t/>
            </a:r>
            <a:br>
              <a:rPr lang="ru-RU" sz="3600" b="1" smtClean="0"/>
            </a:br>
            <a:endParaRPr lang="uk-UA" sz="3600" b="1" smtClean="0"/>
          </a:p>
        </p:txBody>
      </p:sp>
      <p:pic>
        <p:nvPicPr>
          <p:cNvPr id="5" name="Picture 4" descr="22429493_298131697261001_1985315338_o"/>
          <p:cNvPicPr>
            <a:picLocks noChangeAspect="1" noChangeArrowheads="1"/>
          </p:cNvPicPr>
          <p:nvPr/>
        </p:nvPicPr>
        <p:blipFill rotWithShape="1">
          <a:blip r:embed="rId3"/>
          <a:srcRect l="5155" t="20377" r="5562" b="2797"/>
          <a:stretch/>
        </p:blipFill>
        <p:spPr bwMode="auto">
          <a:xfrm>
            <a:off x="646113" y="1778000"/>
            <a:ext cx="5072062" cy="327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3" descr="22425791_298131703927667_809178098_o"/>
          <p:cNvPicPr>
            <a:picLocks noChangeAspect="1" noChangeArrowheads="1"/>
          </p:cNvPicPr>
          <p:nvPr/>
        </p:nvPicPr>
        <p:blipFill rotWithShape="1">
          <a:blip r:embed="rId4"/>
          <a:srcRect t="15443" b="7925"/>
          <a:stretch/>
        </p:blipFill>
        <p:spPr bwMode="auto">
          <a:xfrm>
            <a:off x="5889625" y="1781175"/>
            <a:ext cx="5672138" cy="326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2229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1258888" y="1590675"/>
            <a:ext cx="9975850" cy="512763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Придбано сучасну звукову та світлову апаратуру для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ПК «Хімік» - проекти на суму 1 173,40 тис. грн.</a:t>
            </a:r>
            <a:r>
              <a:rPr lang="ru-RU" sz="3600" b="1" smtClean="0"/>
              <a:t/>
            </a:r>
            <a:br>
              <a:rPr lang="ru-RU" sz="3600" b="1" smtClean="0"/>
            </a:br>
            <a:r>
              <a:rPr lang="ru-RU" sz="3600" b="1" smtClean="0"/>
              <a:t/>
            </a:r>
            <a:br>
              <a:rPr lang="ru-RU" sz="3600" b="1" smtClean="0"/>
            </a:br>
            <a:endParaRPr lang="uk-UA" sz="3600" b="1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2513" y="1965325"/>
            <a:ext cx="7151687" cy="401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3252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34938" y="928688"/>
            <a:ext cx="11915775" cy="879475"/>
          </a:xfrm>
        </p:spPr>
        <p:txBody>
          <a:bodyPr/>
          <a:lstStyle/>
          <a:p>
            <a:pPr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Працює молодіжний центр ХАБ «КОМОРА»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(сума проекту 231 тис. грн.), в якому проводяться семінари й тренінги. Його відкриттю передував ремонт бібліотеки на суму 506 тис. грн.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/>
              <a:t/>
            </a:r>
            <a:br>
              <a:rPr lang="ru-RU" sz="2400" b="1" smtClean="0"/>
            </a:br>
            <a:endParaRPr lang="uk-UA" sz="2400" b="1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9448"/>
          <a:stretch/>
        </p:blipFill>
        <p:spPr>
          <a:xfrm>
            <a:off x="650875" y="1803400"/>
            <a:ext cx="5272088" cy="316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0899"/>
          <a:stretch/>
        </p:blipFill>
        <p:spPr>
          <a:xfrm>
            <a:off x="6183313" y="1803400"/>
            <a:ext cx="5345112" cy="316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277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514350" y="1023938"/>
            <a:ext cx="11453813" cy="514350"/>
          </a:xfrm>
        </p:spPr>
        <p:txBody>
          <a:bodyPr/>
          <a:lstStyle/>
          <a:p>
            <a:pPr algn="just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Спільно з ЮНІСЕФ реалізовано 3 проекти на суму 1 173,40 тис. грн.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/>
              <a:t/>
            </a:r>
            <a:br>
              <a:rPr lang="ru-RU" sz="2800" b="1" smtClean="0"/>
            </a:br>
            <a:endParaRPr lang="uk-UA" sz="2800" b="1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4008" r="20377"/>
          <a:stretch/>
        </p:blipFill>
        <p:spPr>
          <a:xfrm>
            <a:off x="661988" y="1281113"/>
            <a:ext cx="6467475" cy="402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-216" t="18486" r="216" b="6736"/>
          <a:stretch/>
        </p:blipFill>
        <p:spPr>
          <a:xfrm>
            <a:off x="7461250" y="1262063"/>
            <a:ext cx="4033838" cy="406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301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1189038" y="1054100"/>
            <a:ext cx="9975850" cy="514350"/>
          </a:xfrm>
        </p:spPr>
        <p:txBody>
          <a:bodyPr/>
          <a:lstStyle/>
          <a:p>
            <a:pPr algn="just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За підтримки ЮНІСЕФ відкрито спортивний майданчик</a:t>
            </a:r>
            <a:r>
              <a:rPr lang="ru-RU" sz="3200" b="1" smtClean="0"/>
              <a:t/>
            </a:r>
            <a:br>
              <a:rPr lang="ru-RU" sz="3200" b="1" smtClean="0"/>
            </a:br>
            <a:r>
              <a:rPr lang="ru-RU" sz="3200" b="1" smtClean="0"/>
              <a:t/>
            </a:r>
            <a:br>
              <a:rPr lang="ru-RU" sz="3200" b="1" smtClean="0"/>
            </a:br>
            <a:endParaRPr lang="uk-UA" sz="3200" b="1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08100"/>
            <a:ext cx="5059363" cy="379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9443"/>
          <a:stretch/>
        </p:blipFill>
        <p:spPr>
          <a:xfrm>
            <a:off x="5919788" y="1311275"/>
            <a:ext cx="5592762" cy="379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325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706438" y="1458913"/>
            <a:ext cx="10248900" cy="649287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Перемога у 2 етапі пілотного проекту «Безпечне місто»,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на реалізацію якого у м.Первомайський Канадою було виділено майже 270 тис. грн.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/>
              <a:t/>
            </a:r>
            <a:br>
              <a:rPr lang="ru-RU" sz="2800" b="1" smtClean="0"/>
            </a:br>
            <a:endParaRPr lang="uk-UA" sz="2800" b="1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2036763"/>
            <a:ext cx="5435600" cy="305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163" y="2038350"/>
            <a:ext cx="5484812" cy="308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349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Объект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583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1288" y="739775"/>
            <a:ext cx="6834187" cy="4260850"/>
          </a:xfrm>
        </p:spPr>
        <p:txBody>
          <a:bodyPr/>
          <a:lstStyle/>
          <a:p>
            <a:pPr algn="ctr" eaLnBrk="1" hangingPunct="1"/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Міжнародна співпраця: </a:t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зустріч у посольстві Королівства Саудівська Аравія із Його Високоповажністю Паном Джудія бін Забн бін Махрут Аль-Хазаль Надзвичайним і Повноважним Послом Хранителя Двох Святих Мечетей Королівства Саудівська Аравія в Україні. Презентували місто Первомайський, його можливості та обговорили можливі перспективи співробітництва </a:t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(Київ / Україна, листопад 2017 року)</a:t>
            </a:r>
            <a:endParaRPr lang="uk-UA" sz="1800" i="1" smtClean="0"/>
          </a:p>
        </p:txBody>
      </p:sp>
      <p:pic>
        <p:nvPicPr>
          <p:cNvPr id="66564" name="Picture 6" descr="23905312_1291776777635422_7666362521378263259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0550" y="1111250"/>
            <a:ext cx="4908550" cy="367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372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1052513" y="2159000"/>
            <a:ext cx="10131425" cy="1325563"/>
          </a:xfrm>
        </p:spPr>
        <p:txBody>
          <a:bodyPr/>
          <a:lstStyle/>
          <a:p>
            <a:pPr algn="ctr" eaLnBrk="1" hangingPunct="1"/>
            <a:r>
              <a:rPr lang="ru-RU" sz="4800" b="1" smtClean="0"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uk-UA" sz="4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Объект 5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20482" name="Заголовок 1"/>
          <p:cNvSpPr txBox="1">
            <a:spLocks/>
          </p:cNvSpPr>
          <p:nvPr/>
        </p:nvSpPr>
        <p:spPr bwMode="auto">
          <a:xfrm>
            <a:off x="5319713" y="193675"/>
            <a:ext cx="6672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  <p:sp>
        <p:nvSpPr>
          <p:cNvPr id="20483" name="Заголовок 1"/>
          <p:cNvSpPr>
            <a:spLocks/>
          </p:cNvSpPr>
          <p:nvPr/>
        </p:nvSpPr>
        <p:spPr bwMode="auto">
          <a:xfrm>
            <a:off x="1439863" y="923925"/>
            <a:ext cx="96964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sz="2800" b="1">
                <a:latin typeface="Times New Roman" pitchFamily="18" charset="0"/>
                <a:cs typeface="Times New Roman" pitchFamily="18" charset="0"/>
              </a:rPr>
              <a:t>Триває ремонт паталогоанатомічного відділення ЦРЛ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>
                <a:latin typeface="Times New Roman" pitchFamily="18" charset="0"/>
                <a:cs typeface="Times New Roman" pitchFamily="18" charset="0"/>
              </a:rPr>
            </a:br>
            <a:endParaRPr lang="uk-UA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18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7063" y="140811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9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5975" y="2690813"/>
            <a:ext cx="5059363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0" descr="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200" y="1296988"/>
            <a:ext cx="4270375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Объект 5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22530" name="Заголовок 1"/>
          <p:cNvSpPr txBox="1">
            <a:spLocks/>
          </p:cNvSpPr>
          <p:nvPr/>
        </p:nvSpPr>
        <p:spPr bwMode="auto">
          <a:xfrm>
            <a:off x="5319713" y="193675"/>
            <a:ext cx="6672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  <p:pic>
        <p:nvPicPr>
          <p:cNvPr id="22531" name="Picture 5" descr="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8975" y="865188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0" descr="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4588" y="301466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1" descr="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38" y="2921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Объект 5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24578" name="Заголовок 1"/>
          <p:cNvSpPr txBox="1">
            <a:spLocks/>
          </p:cNvSpPr>
          <p:nvPr/>
        </p:nvSpPr>
        <p:spPr bwMode="auto">
          <a:xfrm>
            <a:off x="5319713" y="193675"/>
            <a:ext cx="6672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  <p:pic>
        <p:nvPicPr>
          <p:cNvPr id="24579" name="Picture 7" descr="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5338" y="116205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 descr="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425" y="733425"/>
            <a:ext cx="35623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2588" y="1809750"/>
            <a:ext cx="35623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258888" y="644525"/>
            <a:ext cx="9696450" cy="1325563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Робота цілодобової аптеки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endParaRPr lang="uk-UA" sz="2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7" t="6428" r="-207" b="14049"/>
          <a:stretch/>
        </p:blipFill>
        <p:spPr>
          <a:xfrm>
            <a:off x="1473200" y="1490663"/>
            <a:ext cx="9267825" cy="414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354138" y="779463"/>
            <a:ext cx="9505950" cy="1325562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Поточний ремонт 3 647 м</a:t>
            </a:r>
            <a:r>
              <a:rPr lang="uk-UA" sz="2800" b="1" baseline="30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 доріг </a:t>
            </a:r>
            <a:br>
              <a:rPr lang="uk-UA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на загальну суму 1 454,782 тис. грн.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endParaRPr lang="uk-UA" sz="2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88" y="1800225"/>
            <a:ext cx="10856912" cy="446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2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258888" y="619125"/>
            <a:ext cx="9696450" cy="1027113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Встановлено 17 дорожніх знаків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endParaRPr lang="uk-UA" sz="2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762" t="-3556" r="762" b="25842"/>
          <a:stretch/>
        </p:blipFill>
        <p:spPr>
          <a:xfrm>
            <a:off x="1890713" y="1154113"/>
            <a:ext cx="8210550" cy="478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6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(станом на 21.12.2017 року)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865</Words>
  <Application>Microsoft Office PowerPoint</Application>
  <PresentationFormat>Произвольный</PresentationFormat>
  <Paragraphs>118</Paragraphs>
  <Slides>39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 Light</vt:lpstr>
      <vt:lpstr>Calibri</vt:lpstr>
      <vt:lpstr>Times New Roman</vt:lpstr>
      <vt:lpstr>Тема Office</vt:lpstr>
      <vt:lpstr>Слайд 1</vt:lpstr>
      <vt:lpstr>Ремонт денного стаціонарного відділення ЦРЛ:  освоєно бюджетних коштів на суму 2 424,00 тис. грн.  </vt:lpstr>
      <vt:lpstr>Слайд 3</vt:lpstr>
      <vt:lpstr>Слайд 4</vt:lpstr>
      <vt:lpstr>Слайд 5</vt:lpstr>
      <vt:lpstr>Слайд 6</vt:lpstr>
      <vt:lpstr>Робота цілодобової аптеки </vt:lpstr>
      <vt:lpstr>Поточний ремонт 3 647 м2 доріг  на загальну суму 1 454,782 тис. грн. </vt:lpstr>
      <vt:lpstr>Встановлено 17 дорожніх знаків </vt:lpstr>
      <vt:lpstr>Придбано каналопромивний автомобіль   </vt:lpstr>
      <vt:lpstr>Поточні ремонти в житлових будинках </vt:lpstr>
      <vt:lpstr>Проведено аукціон з софінансування капремонту 3 ліфтів, виконано робіт на суму 2 172,759 грн.</vt:lpstr>
      <vt:lpstr>Проведено конкурс  «Будинок найкращого благоустрою міста Первомайський» </vt:lpstr>
      <vt:lpstr>На сесіях міської ради впроваджено  електронну систему голосування</vt:lpstr>
      <vt:lpstr>Центром надання адміністративних послуг  станом на 21.12.2017 року прийнято 17275 осіб </vt:lpstr>
      <vt:lpstr>Продовжує роботу сервісний центр МВС України </vt:lpstr>
      <vt:lpstr>Завершено будівництво та здано в експлуатацію  фізкультурно-оздоровчий комплекс  «Ангар Спорт», освоєно 13 180,982 тис. грн.  </vt:lpstr>
      <vt:lpstr>У 2017 р. ФОК «Ангар Спорт» прийняв 4 чемпіонати України з волейболу класичного та пляжного серед юнаків та дівчат та його зональні етапи, Чемпіонат України з футзалу серед дівчат, проведено понад 50 спортивних заходів обласного та міського рівнів.  Збірні команди міста прийняли участь у 17 обласних та всеукраїнських змаганнях.  </vt:lpstr>
      <vt:lpstr>Триває будівництво міського скверу:  залучено понад 200 тис. грн. позабюджетних коштів</vt:lpstr>
      <vt:lpstr>Реалізовано 8 міні-проектів в рамках  обласного конкурсу «Разом в майбутнє» - реконструкція вуличного освітлення, заміна вікон в групі ДНЗ №10 </vt:lpstr>
      <vt:lpstr>Проведено заміну та теплоізоляцію трубопроводів тепломережі ЗОШ №№ 5, 6 та 7 </vt:lpstr>
      <vt:lpstr> </vt:lpstr>
      <vt:lpstr> </vt:lpstr>
      <vt:lpstr>Перемога пілотного проекту м.Первомайський  «Майбутнє створюється зараз» в межах гранту Всесвітнього банку на суму понад 4 млн. грн.  </vt:lpstr>
      <vt:lpstr>Міжнародне співробітництво: усього реалізовано 18 проектів надання міжнародної технічної допомоги на суму 18 млн. грн.</vt:lpstr>
      <vt:lpstr>Спільно з німецькою компанією GIZ реалізовано 12 проектів у ДНЗ №№ 4, 5, 10, 14, 16, 17, ЗОШ №№ 2, 5, ЦРЛ, ПК «Хімік», ЦНАП, ХАБ «КОМОRA» на суму понад 8,5 млн. грн.   </vt:lpstr>
      <vt:lpstr>Придбано меблі для всіх ДНЗ міста у кількості 2026 одиниць   </vt:lpstr>
      <vt:lpstr>Придбано меблі в кількості 1173 одиниць для ЗОШ №5 та №2, комп’ютерне та мультимедійне обладнання для ЗОШ №5  </vt:lpstr>
      <vt:lpstr>Виконано ремонт покрівлі ЗОШ №5,  на суму 1 245,00 тис. грн. </vt:lpstr>
      <vt:lpstr>Капітальний ремонт покрівлі та заміна вікон на енергозберігаючі в ДНЗ №5  </vt:lpstr>
      <vt:lpstr>Триває найбільш масштабний проект GIZ – теплосанація ЗОШ №2 на загальну суму 13 млн. грн.  </vt:lpstr>
      <vt:lpstr>Придбання універсального обладнання для пологового та хірургічного відділення  </vt:lpstr>
      <vt:lpstr>Придбано сучасну звукову та світлову апаратуру для  ПК «Хімік» - проекти на суму 1 173,40 тис. грн.  </vt:lpstr>
      <vt:lpstr>Працює молодіжний центр ХАБ «КОМОРА»  (сума проекту 231 тис. грн.), в якому проводяться семінари й тренінги. Його відкриттю передував ремонт бібліотеки на суму 506 тис. грн.  </vt:lpstr>
      <vt:lpstr>Спільно з ЮНІСЕФ реалізовано 3 проекти на суму 1 173,40 тис. грн.  </vt:lpstr>
      <vt:lpstr>За підтримки ЮНІСЕФ відкрито спортивний майданчик  </vt:lpstr>
      <vt:lpstr>Перемога у 2 етапі пілотного проекту «Безпечне місто»,  на реалізацію якого у м.Первомайський Канадою було виділено майже 270 тис. грн.   </vt:lpstr>
      <vt:lpstr>Міжнародна співпраця:  зустріч у посольстві Королівства Саудівська Аравія із Його Високоповажністю Паном Джудія бін Забн бін Махрут Аль-Хазаль Надзвичайним і Повноважним Послом Хранителя Двох Святих Мечетей Королівства Саудівська Аравія в Україні. Презентували місто Первомайський, його можливості та обговорили можливі перспективи співробітництва  (Київ / Україна, листопад 2017 року)</vt:lpstr>
      <vt:lpstr>Дякую за увагу!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AMD</cp:lastModifiedBy>
  <cp:revision>64</cp:revision>
  <cp:lastPrinted>2017-11-22T15:06:10Z</cp:lastPrinted>
  <dcterms:created xsi:type="dcterms:W3CDTF">2017-11-22T08:58:53Z</dcterms:created>
  <dcterms:modified xsi:type="dcterms:W3CDTF">2017-12-21T11:28:27Z</dcterms:modified>
</cp:coreProperties>
</file>