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2" r:id="rId4"/>
    <p:sldId id="285" r:id="rId5"/>
    <p:sldId id="283" r:id="rId6"/>
    <p:sldId id="284" r:id="rId7"/>
    <p:sldId id="286" r:id="rId8"/>
    <p:sldId id="289" r:id="rId9"/>
    <p:sldId id="288" r:id="rId10"/>
    <p:sldId id="281" r:id="rId11"/>
    <p:sldId id="267" r:id="rId12"/>
  </p:sldIdLst>
  <p:sldSz cx="9144000" cy="6858000" type="screen4x3"/>
  <p:notesSz cx="6710363" cy="9842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photo_2021-04-09_10-0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744417" cy="2808313"/>
          </a:xfrm>
          <a:prstGeom prst="rect">
            <a:avLst/>
          </a:prstGeom>
          <a:noFill/>
        </p:spPr>
      </p:pic>
      <p:pic>
        <p:nvPicPr>
          <p:cNvPr id="1027" name="Picture 3" descr="C:\Users\User\Downloads\photo_2021-04-09_10-09-05 (2).jpg"/>
          <p:cNvPicPr>
            <a:picLocks noChangeAspect="1" noChangeArrowheads="1"/>
          </p:cNvPicPr>
          <p:nvPr/>
        </p:nvPicPr>
        <p:blipFill>
          <a:blip r:embed="rId3" cstate="print"/>
          <a:srcRect l="7502" t="7144" r="6767" b="9982"/>
          <a:stretch>
            <a:fillRect/>
          </a:stretch>
        </p:blipFill>
        <p:spPr bwMode="auto">
          <a:xfrm>
            <a:off x="4581932" y="3501008"/>
            <a:ext cx="4469462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6336704" cy="1872208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Стан багатоквартирного фонду Первомайської міської територіальної</a:t>
            </a:r>
            <a:b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громади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1" name="Picture 5" descr="C:\Users\User\Downloads\o_1e0ss1er51nk11kkj1f4d1d6o1vul5c_th_lnd_x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779912" cy="2291111"/>
          </a:xfrm>
          <a:prstGeom prst="rect">
            <a:avLst/>
          </a:prstGeom>
          <a:noFill/>
        </p:spPr>
      </p:pic>
      <p:pic>
        <p:nvPicPr>
          <p:cNvPr id="1026" name="Picture 2" descr="C:\Users\User\Downloads\photo_2021-04-09_10-09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4271121" cy="3203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30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980728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404664"/>
            <a:ext cx="7488832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ЕКОНОМ</a:t>
            </a:r>
            <a: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 ЗА СЕЗОН В ГРОШАХ!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2276872"/>
            <a:ext cx="388843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ЕКОНОМІЯ всього будинку за опалювальний сезон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12160" y="2348880"/>
            <a:ext cx="28083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361 593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грн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3573016"/>
            <a:ext cx="388843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ЕКОНОМІЯ  на 1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кв.м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242088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364502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84168" y="3501008"/>
            <a:ext cx="28083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74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грн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ФОТО\для презентаций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240360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789385" y="2159001"/>
            <a:ext cx="7598569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Дякую</a:t>
            </a: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ru-RU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увагу</a:t>
            </a: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uk-UA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 descr="D:\Звіт міського голови\для презентации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0" y="5015346"/>
            <a:ext cx="9144000" cy="184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373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90872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Споживання теплової енергії по стандартному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будинку 9ти-поверхівки: 404,5446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Гкал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Питоме споживання будинку 9ти-поверхівки: 131,514кВт*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  <a:endParaRPr kumimoji="0" lang="uk-UA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Питоме споживання по к</a:t>
            </a:r>
            <a:r>
              <a:rPr kumimoji="0" lang="uk-U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атегорії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клас С повинно бути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87кВт*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Оплата за опалення по стандартному 3х-під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їздному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будинку 9ти-поверхівки за опалювальний період: 591 993,42грн.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640"/>
            <a:ext cx="6336704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Ж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итловий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багатоквартирний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фонд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міста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9"/>
            <a:ext cx="1912974" cy="100811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6768752" cy="3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980728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pPr lvl="0" algn="just"/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260648"/>
            <a:ext cx="6336704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Проведено т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епловізійну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зйомку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одного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житлових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будинків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міста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912974" cy="100811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4319" t="16037" r="30580" b="50761"/>
          <a:stretch>
            <a:fillRect/>
          </a:stretch>
        </p:blipFill>
        <p:spPr bwMode="auto">
          <a:xfrm>
            <a:off x="179512" y="1916832"/>
            <a:ext cx="43204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44493" t="54767" r="30701" b="12334"/>
          <a:stretch>
            <a:fillRect/>
          </a:stretch>
        </p:blipFill>
        <p:spPr bwMode="auto">
          <a:xfrm>
            <a:off x="4572000" y="3140968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052736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надмірні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втрати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тепла через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низький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опір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теплопередачі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стін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dirty="0" smtClean="0"/>
              <a:t> </a:t>
            </a:r>
            <a:endParaRPr lang="en-US" dirty="0" smtClean="0"/>
          </a:p>
          <a:p>
            <a:pPr lvl="0" algn="just">
              <a:buFontTx/>
              <a:buChar char="-"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396552" y="188640"/>
            <a:ext cx="7704856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Основні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проблеми багатоповерхових житлових будинків. Дефекти </a:t>
            </a:r>
            <a:r>
              <a:rPr kumimoji="0" lang="uk-UA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огороджуючих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конструкцій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3224" t="16190" r="25987" b="42758"/>
          <a:stretch>
            <a:fillRect/>
          </a:stretch>
        </p:blipFill>
        <p:spPr bwMode="auto">
          <a:xfrm>
            <a:off x="251520" y="2204864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42864" t="15241" r="26274" b="43102"/>
          <a:stretch>
            <a:fillRect/>
          </a:stretch>
        </p:blipFill>
        <p:spPr bwMode="auto">
          <a:xfrm>
            <a:off x="4644008" y="3429000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0648"/>
            <a:ext cx="1912974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12474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Клаптикове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утеплення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"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негативний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досвід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будівель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поліпшення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температурного комфорту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лише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однієї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квартири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та 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негативний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вплив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сусідніх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квартир та фасаду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будівлі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вцілому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 За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рахунок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перепаду температур на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стиках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відбуваються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руйнівні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процеси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рахунок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перепаду температур (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формування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мікротріщин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потрапляння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них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вологи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замерзання-розмерзання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912974" cy="100811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4493" t="19334" r="30701" b="47767"/>
          <a:stretch>
            <a:fillRect/>
          </a:stretch>
        </p:blipFill>
        <p:spPr bwMode="auto">
          <a:xfrm>
            <a:off x="251520" y="3284984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4341" t="58099" r="31025" b="9001"/>
          <a:stretch>
            <a:fillRect/>
          </a:stretch>
        </p:blipFill>
        <p:spPr bwMode="auto">
          <a:xfrm>
            <a:off x="4644008" y="3284984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396552" y="116632"/>
            <a:ext cx="7704856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Основні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проблеми багатоповерхових </a:t>
            </a:r>
            <a:r>
              <a:rPr lang="uk-U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житлових будинків . Дефекти </a:t>
            </a:r>
            <a:r>
              <a:rPr lang="uk-UA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огороджуючих</a:t>
            </a:r>
            <a:r>
              <a:rPr lang="uk-UA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конструкцій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1196752"/>
            <a:ext cx="892899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Нещільності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вікон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через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поганий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стан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старих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вікон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Низьку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якість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нових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металопластикових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вікон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912974" cy="100811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4493" t="21000" r="31095" b="46101"/>
          <a:stretch>
            <a:fillRect/>
          </a:stretch>
        </p:blipFill>
        <p:spPr bwMode="auto">
          <a:xfrm>
            <a:off x="179512" y="2276872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43900" t="58799" r="30900" b="8301"/>
          <a:stretch>
            <a:fillRect/>
          </a:stretch>
        </p:blipFill>
        <p:spPr bwMode="auto">
          <a:xfrm>
            <a:off x="4499992" y="3140968"/>
            <a:ext cx="45010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396552" y="116632"/>
            <a:ext cx="7704856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Основні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проблеми багатоповерхових житлових будинків. Втрати тепла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через віконні конструкції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196752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FontTx/>
              <a:buChar char="-"/>
            </a:pPr>
            <a:r>
              <a:rPr lang="en-US" dirty="0" smtClean="0"/>
              <a:t>  </a:t>
            </a:r>
            <a:r>
              <a:rPr lang="ru-RU" dirty="0" err="1" smtClean="0"/>
              <a:t>Надмірні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тепла через 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теплопередачі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endParaRPr lang="en-US" dirty="0" smtClean="0"/>
          </a:p>
          <a:p>
            <a:pPr lvl="0" algn="just"/>
            <a:r>
              <a:rPr lang="en-US" dirty="0" smtClean="0"/>
              <a:t>- </a:t>
            </a:r>
            <a:r>
              <a:rPr lang="ru-RU" dirty="0" smtClean="0"/>
              <a:t> </a:t>
            </a:r>
            <a:r>
              <a:rPr lang="ru-RU" dirty="0" err="1" smtClean="0"/>
              <a:t>Втрата</a:t>
            </a:r>
            <a:r>
              <a:rPr lang="ru-RU" dirty="0" smtClean="0"/>
              <a:t> тепла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нагрів</a:t>
            </a:r>
            <a:r>
              <a:rPr lang="ru-RU" dirty="0" smtClean="0"/>
              <a:t> </a:t>
            </a:r>
            <a:r>
              <a:rPr lang="ru-RU" dirty="0" err="1" smtClean="0"/>
              <a:t>радіаторами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 </a:t>
            </a:r>
            <a:endParaRPr lang="en-US" dirty="0" smtClean="0"/>
          </a:p>
          <a:p>
            <a:pPr lvl="0" algn="just">
              <a:buFontTx/>
              <a:buChar char="-"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787" t="33868" r="26192" b="25836"/>
          <a:stretch>
            <a:fillRect/>
          </a:stretch>
        </p:blipFill>
        <p:spPr bwMode="auto">
          <a:xfrm>
            <a:off x="323528" y="2276872"/>
            <a:ext cx="4176464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2802" t="37606" r="26429" b="22223"/>
          <a:stretch>
            <a:fillRect/>
          </a:stretch>
        </p:blipFill>
        <p:spPr bwMode="auto">
          <a:xfrm>
            <a:off x="4644008" y="3356992"/>
            <a:ext cx="43569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0649"/>
            <a:ext cx="1912974" cy="100811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396552" y="116632"/>
            <a:ext cx="7704856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Основні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проблеми багатоповерхових житлових будинків. Втрати тепла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від радіаторів опалення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836712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Споживання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теплової енергії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3х-пі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їздному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будинку №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18            4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ікрорайо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ну за опалювальний період 2020/2021року: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533,097Гкал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Питоме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споживання будинку №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18 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на 1 </a:t>
            </a:r>
            <a:r>
              <a:rPr kumimoji="0" lang="uk-UA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кв.м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ікрорайо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ну за опалювальний період 2020/2021року :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127,192кВт*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  <a:endParaRPr kumimoji="0" lang="uk-UA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Питоме споживання по категорії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клас С повинно бути: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менше 87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Оплата за опалення за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опалювальний період: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903 983,24грн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640"/>
            <a:ext cx="6336704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Існуючий стан б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агатоквартирного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будинку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18,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мікрорайон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User\Downloads\f15b32f-uteplenie-budyno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9"/>
            <a:ext cx="1912974" cy="1008112"/>
          </a:xfrm>
          <a:prstGeom prst="rect">
            <a:avLst/>
          </a:prstGeom>
          <a:noFill/>
        </p:spPr>
      </p:pic>
      <p:pic>
        <p:nvPicPr>
          <p:cNvPr id="1026" name="Picture 2" descr="C:\Users\User\Downloads\photo_2021-04-09_10-09-05 (2).jpg"/>
          <p:cNvPicPr>
            <a:picLocks noChangeAspect="1" noChangeArrowheads="1"/>
          </p:cNvPicPr>
          <p:nvPr/>
        </p:nvPicPr>
        <p:blipFill>
          <a:blip r:embed="rId3" cstate="print"/>
          <a:srcRect l="5000" t="13333" b="13333"/>
          <a:stretch>
            <a:fillRect/>
          </a:stretch>
        </p:blipFill>
        <p:spPr bwMode="auto">
          <a:xfrm>
            <a:off x="4716016" y="3573016"/>
            <a:ext cx="4176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980728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640"/>
            <a:ext cx="8064896" cy="116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Потенціал економії після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впровадження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енергоефективних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заходів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90872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значне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зниження споживання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теплової енергії будинку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значне зниження питомого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споживання будинку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значне зниження оплати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 опалення багатоповерхового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будинку</a:t>
            </a:r>
          </a:p>
          <a:p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</a:t>
            </a:r>
            <a:r>
              <a:rPr lang="uk-U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                              ПІСЛЯ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економія 40%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3501008"/>
            <a:ext cx="464400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Споживання 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удинку:     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533,097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Гкал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Питоме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поживання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127,19кВт*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Оплата: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903 983,24грн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932040" y="3573016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15608" y="3573016"/>
            <a:ext cx="352839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319,86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Гкал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кВт*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/м2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542 389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944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грн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32040" y="5157192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32040" y="4365104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351</Words>
  <Application>Microsoft Office PowerPoint</Application>
  <PresentationFormat>Экран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Стан багатоквартирного фонду Первомайської міської територіальної  громади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ДНЗ №14. НЕФКО </dc:title>
  <dc:creator>Пользователь</dc:creator>
  <cp:lastModifiedBy>Пользователь</cp:lastModifiedBy>
  <cp:revision>171</cp:revision>
  <dcterms:created xsi:type="dcterms:W3CDTF">2020-12-01T11:56:06Z</dcterms:created>
  <dcterms:modified xsi:type="dcterms:W3CDTF">2021-04-09T12:41:41Z</dcterms:modified>
</cp:coreProperties>
</file>